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avi" ContentType="video/x-msvide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351" r:id="rId3"/>
    <p:sldId id="354" r:id="rId4"/>
    <p:sldId id="356" r:id="rId5"/>
    <p:sldId id="360" r:id="rId6"/>
    <p:sldId id="357" r:id="rId7"/>
    <p:sldId id="361" r:id="rId8"/>
    <p:sldId id="352" r:id="rId9"/>
    <p:sldId id="362" r:id="rId10"/>
    <p:sldId id="363" r:id="rId11"/>
    <p:sldId id="364" r:id="rId12"/>
    <p:sldId id="385" r:id="rId13"/>
    <p:sldId id="387" r:id="rId14"/>
    <p:sldId id="374" r:id="rId15"/>
    <p:sldId id="375" r:id="rId16"/>
    <p:sldId id="376" r:id="rId17"/>
    <p:sldId id="377" r:id="rId18"/>
    <p:sldId id="378" r:id="rId19"/>
    <p:sldId id="379" r:id="rId20"/>
    <p:sldId id="380" r:id="rId21"/>
    <p:sldId id="381" r:id="rId22"/>
    <p:sldId id="382" r:id="rId23"/>
    <p:sldId id="383" r:id="rId24"/>
    <p:sldId id="384" r:id="rId25"/>
    <p:sldId id="386" r:id="rId26"/>
    <p:sldId id="287" r:id="rId27"/>
    <p:sldId id="388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996633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97" autoAdjust="0"/>
    <p:restoredTop sz="94660"/>
  </p:normalViewPr>
  <p:slideViewPr>
    <p:cSldViewPr>
      <p:cViewPr varScale="1">
        <p:scale>
          <a:sx n="65" d="100"/>
          <a:sy n="65" d="100"/>
        </p:scale>
        <p:origin x="142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874501798386313E-2"/>
          <c:y val="4.4320085134721347E-2"/>
          <c:w val="0.93656362399144555"/>
          <c:h val="0.7974457073728208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1F5-4D03-B7AB-4C4F19ECA662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2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4-11F5-4D03-B7AB-4C4F19ECA662}"/>
              </c:ext>
            </c:extLst>
          </c:dPt>
          <c:dLbls>
            <c:dLbl>
              <c:idx val="1"/>
              <c:layout>
                <c:manualLayout>
                  <c:x val="0.14969135802469136"/>
                  <c:y val="-3.71012865583184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1F5-4D03-B7AB-4C4F19ECA6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Первичное эндопротезирование</c:v>
                </c:pt>
                <c:pt idx="1">
                  <c:v>Ревизионное эндопротезирование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</c:v>
                </c:pt>
                <c:pt idx="1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F5-4D03-B7AB-4C4F19ECA6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4277488"/>
        <c:axId val="234278472"/>
        <c:axId val="0"/>
      </c:bar3DChart>
      <c:catAx>
        <c:axId val="234277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4278472"/>
        <c:crosses val="autoZero"/>
        <c:auto val="1"/>
        <c:lblAlgn val="ctr"/>
        <c:lblOffset val="100"/>
        <c:noMultiLvlLbl val="0"/>
      </c:catAx>
      <c:valAx>
        <c:axId val="234278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4277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F6C236-31B6-45DF-A0A3-DE9CADBE2F2C}" type="datetimeFigureOut">
              <a:rPr lang="ru-RU" smtClean="0"/>
              <a:pPr/>
              <a:t>08.04.2016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FFF5D-9821-4E2F-B215-DE68B71A1F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518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C7A242-92EB-4884-91D4-2486BB0FE26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0033C7-C3A2-4FD0-BED5-61AC9FD95BC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ED4D18-1A7A-429E-B819-A91BD1C09B2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F7E3FF3-FB97-4162-98BF-144D129B5F0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F9FD5E-34E6-4F5B-841C-18BFC35B174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17795E-79F5-48F8-9BBE-DF57D2770AB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BBC6D7-9360-48E7-8DC4-E4158E13035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1DECE0-F052-4118-9CD0-BE8E12B62F7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7536E5-79E6-48F2-9676-90363F509FA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D0200C-09A7-41EF-8A48-E6A044D869A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06A5FC-D454-4864-92B8-4DB40A31D6F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99624-3D61-4FC2-BB38-BD6F1F576C3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CC00749-F763-4076-A634-E219A7A4AB0E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1435" y="269353"/>
            <a:ext cx="7772400" cy="1243609"/>
          </a:xfrm>
        </p:spPr>
        <p:txBody>
          <a:bodyPr/>
          <a:lstStyle/>
          <a:p>
            <a:r>
              <a:rPr lang="ru-RU" sz="2000" dirty="0"/>
              <a:t>Первый Московский государственный медицинский университет им. И. М. Сеченова.</a:t>
            </a:r>
            <a:br>
              <a:rPr lang="ru-RU" sz="2000" dirty="0"/>
            </a:br>
            <a:r>
              <a:rPr lang="ru-RU" sz="2000" dirty="0"/>
              <a:t>ГКБ им. С. П. Боткина.</a:t>
            </a:r>
            <a:br>
              <a:rPr lang="ru-RU" sz="2000" dirty="0"/>
            </a:br>
            <a:r>
              <a:rPr lang="ru-RU" sz="2000" dirty="0"/>
              <a:t>Московский городской центр </a:t>
            </a:r>
            <a:r>
              <a:rPr lang="ru-RU" sz="2000" dirty="0" err="1"/>
              <a:t>эндопротезирования</a:t>
            </a:r>
            <a:r>
              <a:rPr lang="ru-RU" sz="2000" dirty="0"/>
              <a:t> костей и суставов.</a:t>
            </a:r>
          </a:p>
        </p:txBody>
      </p:sp>
      <p:pic>
        <p:nvPicPr>
          <p:cNvPr id="5124" name="Picture 2" descr="C:\Users\Ярослав\Desktop\006k354h.gif"/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>
          <a:xfrm>
            <a:off x="2514600" y="1800464"/>
            <a:ext cx="4419600" cy="4138613"/>
          </a:xfrm>
          <a:noFill/>
          <a:ln/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605235" y="1894203"/>
            <a:ext cx="79248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dirty="0">
                <a:latin typeface="Garamond" panose="02020404030301010803" pitchFamily="18" charset="0"/>
              </a:rPr>
              <a:t>Применение технологий 3</a:t>
            </a:r>
            <a:r>
              <a:rPr lang="en-GB" sz="2800" b="1" dirty="0">
                <a:latin typeface="Garamond" panose="02020404030301010803" pitchFamily="18" charset="0"/>
              </a:rPr>
              <a:t>D </a:t>
            </a:r>
            <a:r>
              <a:rPr lang="ru-RU" sz="2800" b="1" dirty="0">
                <a:latin typeface="Garamond" panose="02020404030301010803" pitchFamily="18" charset="0"/>
              </a:rPr>
              <a:t>печати для планирования сложных случаев первичного и ревизионного эндопротезирования тазобедренного сустава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605235" y="3909158"/>
            <a:ext cx="79248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dirty="0">
                <a:latin typeface="Garamond" panose="02020404030301010803" pitchFamily="18" charset="0"/>
              </a:rPr>
              <a:t>профессор, д. м. н. Мурылев В. Ю.</a:t>
            </a:r>
          </a:p>
          <a:p>
            <a:pPr algn="ctr">
              <a:spcBef>
                <a:spcPct val="50000"/>
              </a:spcBef>
            </a:pPr>
            <a:r>
              <a:rPr lang="ru-RU" sz="2400" dirty="0">
                <a:latin typeface="Garamond" panose="02020404030301010803" pitchFamily="18" charset="0"/>
              </a:rPr>
              <a:t>к. м. н. Рукин Я. А.</a:t>
            </a:r>
          </a:p>
          <a:p>
            <a:pPr algn="ctr">
              <a:spcBef>
                <a:spcPct val="50000"/>
              </a:spcBef>
            </a:pPr>
            <a:r>
              <a:rPr lang="ru-RU" sz="2400" dirty="0">
                <a:latin typeface="Garamond" panose="02020404030301010803" pitchFamily="18" charset="0"/>
              </a:rPr>
              <a:t>к. м. н. </a:t>
            </a:r>
            <a:r>
              <a:rPr lang="ru-RU" sz="2400" dirty="0" err="1">
                <a:latin typeface="Garamond" panose="02020404030301010803" pitchFamily="18" charset="0"/>
              </a:rPr>
              <a:t>Дженжера</a:t>
            </a:r>
            <a:r>
              <a:rPr lang="ru-RU" sz="2400" dirty="0">
                <a:latin typeface="Garamond" panose="02020404030301010803" pitchFamily="18" charset="0"/>
              </a:rPr>
              <a:t> Е. </a:t>
            </a:r>
          </a:p>
          <a:p>
            <a:pPr algn="ctr">
              <a:spcBef>
                <a:spcPct val="50000"/>
              </a:spcBef>
            </a:pPr>
            <a:r>
              <a:rPr lang="ru-RU" sz="2400" dirty="0" err="1">
                <a:latin typeface="Garamond" panose="02020404030301010803" pitchFamily="18" charset="0"/>
              </a:rPr>
              <a:t>Дженжера</a:t>
            </a:r>
            <a:r>
              <a:rPr lang="ru-RU" sz="2400" dirty="0">
                <a:latin typeface="Garamond" panose="02020404030301010803" pitchFamily="18" charset="0"/>
              </a:rPr>
              <a:t> Г. Е.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1600200" y="6248400"/>
            <a:ext cx="6172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latin typeface="Garamond" panose="02020404030301010803" pitchFamily="18" charset="0"/>
              </a:rPr>
              <a:t>Нижний Новгород, 08 апреля 2016 года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29208" y="72317"/>
            <a:ext cx="8229600" cy="1143000"/>
          </a:xfrm>
        </p:spPr>
        <p:txBody>
          <a:bodyPr/>
          <a:lstStyle/>
          <a:p>
            <a:r>
              <a:rPr lang="ru-RU" dirty="0"/>
              <a:t>Программное обеспечение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215317"/>
            <a:ext cx="8640960" cy="1579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25776" lvl="2" indent="-342900" algn="just">
              <a:lnSpc>
                <a:spcPct val="110000"/>
              </a:lnSpc>
              <a:spcBef>
                <a:spcPts val="600"/>
              </a:spcBef>
              <a:buClr>
                <a:srgbClr val="C41949"/>
              </a:buClr>
              <a:buFont typeface="Wingdings" panose="05000000000000000000" pitchFamily="2" charset="2"/>
              <a:buChar char="Ø"/>
            </a:pPr>
            <a:r>
              <a:rPr lang="ru-RU" sz="1600" dirty="0">
                <a:ea typeface="Arial" charset="0"/>
              </a:rPr>
              <a:t>обеспечить взаимодействие хирургов и конструкторов в удаленном доступе</a:t>
            </a:r>
          </a:p>
          <a:p>
            <a:pPr marL="525776" lvl="2" indent="-342900" algn="just">
              <a:lnSpc>
                <a:spcPct val="110000"/>
              </a:lnSpc>
              <a:spcBef>
                <a:spcPts val="600"/>
              </a:spcBef>
              <a:buClr>
                <a:srgbClr val="C41949"/>
              </a:buClr>
              <a:buFont typeface="Wingdings" panose="05000000000000000000" pitchFamily="2" charset="2"/>
              <a:buChar char="Ø"/>
            </a:pPr>
            <a:r>
              <a:rPr lang="ru-RU" sz="1600" dirty="0">
                <a:ea typeface="Arial" charset="0"/>
              </a:rPr>
              <a:t>создать 3D модель элементов скелета реальной формы, размеров и положения в пространстве (колено, позвоночник) по данным КТ или МРТ</a:t>
            </a:r>
          </a:p>
          <a:p>
            <a:pPr marL="525776" lvl="2" indent="-342900" algn="just">
              <a:lnSpc>
                <a:spcPct val="110000"/>
              </a:lnSpc>
              <a:spcBef>
                <a:spcPts val="600"/>
              </a:spcBef>
              <a:buClr>
                <a:srgbClr val="C41949"/>
              </a:buClr>
              <a:buFont typeface="Wingdings" panose="05000000000000000000" pitchFamily="2" charset="2"/>
              <a:buChar char="Ø"/>
            </a:pPr>
            <a:r>
              <a:rPr lang="ru-RU" sz="1600" dirty="0">
                <a:ea typeface="Arial" charset="0"/>
              </a:rPr>
              <a:t>создать твердотельную модель анатомических структур в функциональном положении (сгибание, разгибание и т.п.)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2" t="2113" r="8751" b="7003"/>
          <a:stretch/>
        </p:blipFill>
        <p:spPr>
          <a:xfrm>
            <a:off x="5235658" y="3573016"/>
            <a:ext cx="3528392" cy="196794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3528" y="3212976"/>
            <a:ext cx="4572680" cy="2948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76" lvl="2" fontAlgn="base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41949"/>
              </a:buClr>
            </a:pPr>
            <a:r>
              <a:rPr lang="ru-RU" dirty="0">
                <a:latin typeface="Myriad Pro Semibold"/>
                <a:ea typeface="Arial" charset="0"/>
              </a:rPr>
              <a:t>Программы для сегментирования </a:t>
            </a:r>
            <a:r>
              <a:rPr lang="ru-RU" dirty="0" err="1">
                <a:latin typeface="Myriad Pro Semibold"/>
                <a:ea typeface="Arial" charset="0"/>
              </a:rPr>
              <a:t>Dicom</a:t>
            </a:r>
            <a:r>
              <a:rPr lang="ru-RU" dirty="0">
                <a:latin typeface="Myriad Pro Semibold"/>
                <a:ea typeface="Arial" charset="0"/>
              </a:rPr>
              <a:t> файла и создания 3D модели:</a:t>
            </a:r>
          </a:p>
          <a:p>
            <a:pPr marL="468626" lvl="2" indent="-285750" fontAlgn="base">
              <a:spcAft>
                <a:spcPts val="300"/>
              </a:spcAft>
              <a:buClr>
                <a:srgbClr val="C41949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Myriad Pro Semibold"/>
                <a:ea typeface="Arial" charset="0"/>
              </a:rPr>
              <a:t>Mimics Innovation Suite, </a:t>
            </a:r>
            <a:r>
              <a:rPr lang="en-US" dirty="0" err="1">
                <a:solidFill>
                  <a:srgbClr val="FF0000"/>
                </a:solidFill>
                <a:latin typeface="Myriad Pro Semibold"/>
                <a:ea typeface="Arial" charset="0"/>
              </a:rPr>
              <a:t>Materialise</a:t>
            </a:r>
            <a:r>
              <a:rPr lang="en-US" dirty="0">
                <a:solidFill>
                  <a:srgbClr val="FF0000"/>
                </a:solidFill>
                <a:latin typeface="Myriad Pro Semibold"/>
                <a:ea typeface="Arial" charset="0"/>
              </a:rPr>
              <a:t> </a:t>
            </a:r>
          </a:p>
          <a:p>
            <a:pPr marL="468626" lvl="2" indent="-285750" fontAlgn="base">
              <a:spcAft>
                <a:spcPts val="300"/>
              </a:spcAft>
              <a:buClr>
                <a:srgbClr val="C41949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0000"/>
                </a:solidFill>
                <a:latin typeface="Myriad Pro Semibold"/>
                <a:ea typeface="Arial" charset="0"/>
              </a:rPr>
              <a:t>3Dslicer</a:t>
            </a:r>
            <a:endParaRPr lang="en-US" dirty="0">
              <a:solidFill>
                <a:srgbClr val="FF0000"/>
              </a:solidFill>
              <a:latin typeface="Myriad Pro Semibold"/>
              <a:ea typeface="Arial" charset="0"/>
            </a:endParaRPr>
          </a:p>
          <a:p>
            <a:pPr marL="468626" lvl="2" indent="-285750" fontAlgn="base">
              <a:spcAft>
                <a:spcPts val="300"/>
              </a:spcAft>
              <a:buClr>
                <a:srgbClr val="C41949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0000"/>
                </a:solidFill>
                <a:latin typeface="Myriad Pro Semibold"/>
                <a:ea typeface="Arial" charset="0"/>
              </a:rPr>
              <a:t>3D </a:t>
            </a:r>
            <a:r>
              <a:rPr lang="ru-RU" dirty="0" err="1">
                <a:solidFill>
                  <a:srgbClr val="FF0000"/>
                </a:solidFill>
                <a:latin typeface="Myriad Pro Semibold"/>
                <a:ea typeface="Arial" charset="0"/>
              </a:rPr>
              <a:t>Doctor</a:t>
            </a:r>
            <a:endParaRPr lang="en-US" dirty="0">
              <a:solidFill>
                <a:srgbClr val="FF0000"/>
              </a:solidFill>
              <a:latin typeface="Myriad Pro Semibold"/>
              <a:ea typeface="Arial" charset="0"/>
            </a:endParaRPr>
          </a:p>
          <a:p>
            <a:pPr marL="468626" lvl="2" indent="-285750" fontAlgn="base">
              <a:spcAft>
                <a:spcPts val="300"/>
              </a:spcAft>
              <a:buClr>
                <a:srgbClr val="C41949"/>
              </a:buClr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rgbClr val="FF0000"/>
                </a:solidFill>
                <a:latin typeface="Myriad Pro Semibold"/>
                <a:ea typeface="Arial" charset="0"/>
              </a:rPr>
              <a:t>DeVIDE</a:t>
            </a:r>
            <a:endParaRPr lang="ru-RU" dirty="0">
              <a:solidFill>
                <a:srgbClr val="FF0000"/>
              </a:solidFill>
              <a:latin typeface="Myriad Pro Semibold"/>
              <a:ea typeface="Arial" charset="0"/>
            </a:endParaRPr>
          </a:p>
          <a:p>
            <a:pPr marL="468626" lvl="2" indent="-285750" fontAlgn="base">
              <a:spcAft>
                <a:spcPts val="300"/>
              </a:spcAft>
              <a:buClr>
                <a:srgbClr val="C41949"/>
              </a:buClr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FF0000"/>
                </a:solidFill>
                <a:latin typeface="Myriad Pro Semibold"/>
                <a:ea typeface="Arial" charset="0"/>
              </a:rPr>
              <a:t>Geomagic</a:t>
            </a:r>
            <a:r>
              <a:rPr lang="en-US" dirty="0">
                <a:solidFill>
                  <a:srgbClr val="FF0000"/>
                </a:solidFill>
                <a:latin typeface="Myriad Pro Semibold"/>
                <a:ea typeface="Arial" charset="0"/>
              </a:rPr>
              <a:t> Freeform</a:t>
            </a:r>
          </a:p>
          <a:p>
            <a:pPr marL="468626" lvl="2" indent="-285750" fontAlgn="base">
              <a:spcAft>
                <a:spcPts val="300"/>
              </a:spcAft>
              <a:buClr>
                <a:srgbClr val="C41949"/>
              </a:buClr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rgbClr val="FF0000"/>
                </a:solidFill>
                <a:latin typeface="Myriad Pro Semibold"/>
                <a:ea typeface="Arial" charset="0"/>
              </a:rPr>
              <a:t>Mipav</a:t>
            </a:r>
            <a:r>
              <a:rPr lang="en-US" dirty="0">
                <a:solidFill>
                  <a:srgbClr val="FF0000"/>
                </a:solidFill>
                <a:latin typeface="Myriad Pro Semibold"/>
                <a:ea typeface="Arial" charset="0"/>
              </a:rPr>
              <a:t> </a:t>
            </a:r>
          </a:p>
          <a:p>
            <a:pPr marL="182876" lvl="2" fontAlgn="base">
              <a:spcAft>
                <a:spcPts val="300"/>
              </a:spcAft>
              <a:buClr>
                <a:srgbClr val="C41949"/>
              </a:buClr>
            </a:pPr>
            <a:r>
              <a:rPr lang="ru-RU" dirty="0">
                <a:solidFill>
                  <a:srgbClr val="FF0000"/>
                </a:solidFill>
                <a:latin typeface="Myriad Pro Semibold"/>
                <a:ea typeface="Arial" charset="0"/>
              </a:rPr>
              <a:t>и прочие</a:t>
            </a:r>
          </a:p>
        </p:txBody>
      </p:sp>
    </p:spTree>
    <p:extLst>
      <p:ext uri="{BB962C8B-B14F-4D97-AF65-F5344CB8AC3E}">
        <p14:creationId xmlns:p14="http://schemas.microsoft.com/office/powerpoint/2010/main" val="81411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3D </a:t>
            </a:r>
            <a:r>
              <a:rPr lang="ru-RU" dirty="0"/>
              <a:t>принтеры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772816"/>
            <a:ext cx="5087041" cy="955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spcBef>
                <a:spcPts val="1200"/>
              </a:spcBef>
              <a:buClr>
                <a:schemeClr val="accent1"/>
              </a:buClr>
              <a:buSzPct val="100000"/>
            </a:pPr>
            <a:r>
              <a:rPr lang="ru-RU" sz="2200" dirty="0">
                <a:solidFill>
                  <a:srgbClr val="6E7C7C"/>
                </a:solidFill>
                <a:latin typeface="Myriad Pro Semibold"/>
              </a:rPr>
              <a:t>Титан – 3D принтер </a:t>
            </a:r>
            <a:r>
              <a:rPr lang="ru-RU" sz="2200" b="1" dirty="0" err="1">
                <a:solidFill>
                  <a:srgbClr val="6E7C7C"/>
                </a:solidFill>
                <a:latin typeface="Myriad Pro Semibold"/>
              </a:rPr>
              <a:t>Concept</a:t>
            </a:r>
            <a:r>
              <a:rPr lang="ru-RU" sz="2200" b="1" dirty="0">
                <a:solidFill>
                  <a:srgbClr val="6E7C7C"/>
                </a:solidFill>
                <a:latin typeface="Myriad Pro Semibold"/>
              </a:rPr>
              <a:t> </a:t>
            </a:r>
            <a:r>
              <a:rPr lang="ru-RU" sz="2200" b="1" dirty="0" err="1">
                <a:solidFill>
                  <a:srgbClr val="6E7C7C"/>
                </a:solidFill>
                <a:latin typeface="Myriad Pro Semibold"/>
              </a:rPr>
              <a:t>Laser</a:t>
            </a:r>
            <a:r>
              <a:rPr lang="ru-RU" sz="2200" b="1" dirty="0">
                <a:solidFill>
                  <a:srgbClr val="6E7C7C"/>
                </a:solidFill>
                <a:latin typeface="Myriad Pro Semibold"/>
              </a:rPr>
              <a:t> M2 </a:t>
            </a:r>
            <a:r>
              <a:rPr lang="ru-RU" sz="2200" b="1" dirty="0" err="1">
                <a:solidFill>
                  <a:srgbClr val="6E7C7C"/>
                </a:solidFill>
                <a:latin typeface="Myriad Pro Semibold"/>
              </a:rPr>
              <a:t>Cusing</a:t>
            </a:r>
            <a:r>
              <a:rPr lang="ru-RU" sz="2200" b="1" dirty="0">
                <a:solidFill>
                  <a:srgbClr val="6E7C7C"/>
                </a:solidFill>
                <a:latin typeface="Myriad Pro Semibold"/>
              </a:rPr>
              <a:t>, </a:t>
            </a:r>
            <a:r>
              <a:rPr lang="ru-RU" sz="2200" dirty="0">
                <a:solidFill>
                  <a:srgbClr val="6E7C7C"/>
                </a:solidFill>
                <a:latin typeface="Myriad Pro Semibold"/>
              </a:rPr>
              <a:t>2015 года выпуска (Германия)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" t="2619" r="3766" b="2439"/>
          <a:stretch/>
        </p:blipFill>
        <p:spPr>
          <a:xfrm>
            <a:off x="5220072" y="1387703"/>
            <a:ext cx="3749332" cy="30430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7" t="5856" r="4073" b="5042"/>
          <a:stretch/>
        </p:blipFill>
        <p:spPr>
          <a:xfrm>
            <a:off x="619150" y="3501008"/>
            <a:ext cx="2152650" cy="255742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142185" y="4959719"/>
            <a:ext cx="5544615" cy="66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spcBef>
                <a:spcPts val="1200"/>
              </a:spcBef>
              <a:buClr>
                <a:schemeClr val="accent1"/>
              </a:buClr>
              <a:buSzPct val="100000"/>
            </a:pPr>
            <a:r>
              <a:rPr lang="ru-RU" sz="2200" dirty="0">
                <a:solidFill>
                  <a:srgbClr val="6E7C7C"/>
                </a:solidFill>
                <a:latin typeface="Myriad Pro Semibold"/>
              </a:rPr>
              <a:t>Пластик – 3D принтер </a:t>
            </a:r>
            <a:r>
              <a:rPr lang="ru-RU" sz="2200" b="1" dirty="0" err="1">
                <a:solidFill>
                  <a:srgbClr val="6E7C7C"/>
                </a:solidFill>
                <a:latin typeface="Myriad Pro Semibold"/>
              </a:rPr>
              <a:t>Objet</a:t>
            </a:r>
            <a:r>
              <a:rPr lang="ru-RU" sz="2200" b="1" dirty="0">
                <a:solidFill>
                  <a:srgbClr val="6E7C7C"/>
                </a:solidFill>
                <a:latin typeface="Myriad Pro Semibold"/>
              </a:rPr>
              <a:t> Eden260VS </a:t>
            </a:r>
            <a:r>
              <a:rPr lang="ru-RU" sz="2200" b="1" dirty="0" err="1">
                <a:solidFill>
                  <a:srgbClr val="6E7C7C"/>
                </a:solidFill>
                <a:latin typeface="Myriad Pro Semibold"/>
              </a:rPr>
              <a:t>Dental</a:t>
            </a:r>
            <a:r>
              <a:rPr lang="ru-RU" sz="2200" b="1" dirty="0">
                <a:solidFill>
                  <a:srgbClr val="6E7C7C"/>
                </a:solidFill>
                <a:latin typeface="Myriad Pro Semibold"/>
              </a:rPr>
              <a:t> </a:t>
            </a:r>
            <a:r>
              <a:rPr lang="ru-RU" sz="2200" b="1" dirty="0" err="1">
                <a:solidFill>
                  <a:srgbClr val="6E7C7C"/>
                </a:solidFill>
                <a:latin typeface="Myriad Pro Semibold"/>
              </a:rPr>
              <a:t>Advantage</a:t>
            </a:r>
            <a:r>
              <a:rPr lang="ru-RU" sz="2200" dirty="0">
                <a:solidFill>
                  <a:srgbClr val="6E7C7C"/>
                </a:solidFill>
                <a:latin typeface="Myriad Pro Semibold"/>
              </a:rPr>
              <a:t>, 2015 года выпуска</a:t>
            </a:r>
          </a:p>
        </p:txBody>
      </p:sp>
    </p:spTree>
    <p:extLst>
      <p:ext uri="{BB962C8B-B14F-4D97-AF65-F5344CB8AC3E}">
        <p14:creationId xmlns:p14="http://schemas.microsoft.com/office/powerpoint/2010/main" val="369408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Планирование с печатью 3</a:t>
            </a:r>
            <a:r>
              <a:rPr lang="en-GB" dirty="0"/>
              <a:t>D </a:t>
            </a:r>
            <a:r>
              <a:rPr lang="ru-RU" dirty="0"/>
              <a:t>модели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1795202"/>
              </p:ext>
            </p:extLst>
          </p:nvPr>
        </p:nvGraphicFramePr>
        <p:xfrm>
          <a:off x="179512" y="1628800"/>
          <a:ext cx="8229600" cy="47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264916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Гипсовые </a:t>
            </a:r>
            <a:r>
              <a:rPr lang="en-GB" dirty="0"/>
              <a:t>3D </a:t>
            </a:r>
            <a:r>
              <a:rPr lang="ru-RU" dirty="0"/>
              <a:t>модели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22222"/>
            <a:ext cx="3110474" cy="233285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705" y="1485828"/>
            <a:ext cx="2940858" cy="22056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38" y="4293096"/>
            <a:ext cx="3419871" cy="25649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53382" y="4269828"/>
            <a:ext cx="2949506" cy="221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9461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Пациентка Х. Л. А., 53 года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856" y="1600200"/>
            <a:ext cx="4662287" cy="4525963"/>
          </a:xfrm>
        </p:spPr>
      </p:pic>
    </p:spTree>
    <p:extLst>
      <p:ext uri="{BB962C8B-B14F-4D97-AF65-F5344CB8AC3E}">
        <p14:creationId xmlns:p14="http://schemas.microsoft.com/office/powerpoint/2010/main" val="41730859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Пациентка Х. Л. А., 53 года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15085336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Пациентка Х. Л. А., 53 года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197" y="1600200"/>
            <a:ext cx="3221605" cy="452596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87" y="295884"/>
            <a:ext cx="8388424" cy="629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7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Пациент Р. </a:t>
            </a:r>
            <a:r>
              <a:rPr lang="en-GB" dirty="0"/>
              <a:t>E.</a:t>
            </a:r>
            <a:r>
              <a:rPr lang="ru-RU" dirty="0"/>
              <a:t> </a:t>
            </a:r>
            <a:r>
              <a:rPr lang="en-US" dirty="0"/>
              <a:t>A</a:t>
            </a:r>
            <a:r>
              <a:rPr lang="ru-RU" dirty="0"/>
              <a:t>., 37 лет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2549378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Пациент Р. Е. А.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196752"/>
            <a:ext cx="5215310" cy="5215310"/>
          </a:xfrm>
        </p:spPr>
      </p:pic>
    </p:spTree>
    <p:extLst>
      <p:ext uri="{BB962C8B-B14F-4D97-AF65-F5344CB8AC3E}">
        <p14:creationId xmlns:p14="http://schemas.microsoft.com/office/powerpoint/2010/main" val="1647805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Сегментация изображения</a:t>
            </a:r>
          </a:p>
        </p:txBody>
      </p:sp>
      <p:pic>
        <p:nvPicPr>
          <p:cNvPr id="4" name="1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617663"/>
            <a:ext cx="8229600" cy="4489450"/>
          </a:xfrm>
        </p:spPr>
      </p:pic>
    </p:spTree>
    <p:extLst>
      <p:ext uri="{BB962C8B-B14F-4D97-AF65-F5344CB8AC3E}">
        <p14:creationId xmlns:p14="http://schemas.microsoft.com/office/powerpoint/2010/main" val="82690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</a:t>
            </a:r>
            <a:r>
              <a:rPr lang="ru-RU" dirty="0"/>
              <a:t>печать в медицине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Более 1800 публикаций в базе данных </a:t>
            </a:r>
            <a:r>
              <a:rPr lang="en-GB" dirty="0"/>
              <a:t>PubMed</a:t>
            </a:r>
          </a:p>
          <a:p>
            <a:endParaRPr lang="en-GB" dirty="0"/>
          </a:p>
          <a:p>
            <a:r>
              <a:rPr lang="ru-RU" dirty="0"/>
              <a:t>Всего 31 публикация по ортопедии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988840"/>
            <a:ext cx="4624185" cy="3240360"/>
          </a:xfrm>
        </p:spPr>
      </p:pic>
    </p:spTree>
    <p:extLst>
      <p:ext uri="{BB962C8B-B14F-4D97-AF65-F5344CB8AC3E}">
        <p14:creationId xmlns:p14="http://schemas.microsoft.com/office/powerpoint/2010/main" val="418725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Компьютерная модель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415" y="1124744"/>
            <a:ext cx="5957169" cy="5279824"/>
          </a:xfrm>
        </p:spPr>
      </p:pic>
    </p:spTree>
    <p:extLst>
      <p:ext uri="{BB962C8B-B14F-4D97-AF65-F5344CB8AC3E}">
        <p14:creationId xmlns:p14="http://schemas.microsoft.com/office/powerpoint/2010/main" val="15528999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Гипсовая модель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268760"/>
            <a:ext cx="4001492" cy="5335323"/>
          </a:xfrm>
        </p:spPr>
      </p:pic>
    </p:spTree>
    <p:extLst>
      <p:ext uri="{BB962C8B-B14F-4D97-AF65-F5344CB8AC3E}">
        <p14:creationId xmlns:p14="http://schemas.microsoft.com/office/powerpoint/2010/main" val="23454491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188640"/>
            <a:ext cx="8229600" cy="1143000"/>
          </a:xfrm>
        </p:spPr>
        <p:txBody>
          <a:bodyPr/>
          <a:lstStyle/>
          <a:p>
            <a:r>
              <a:rPr lang="ru-RU" dirty="0"/>
              <a:t>Полимерная модель импланта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51575" y="2114890"/>
            <a:ext cx="5040848" cy="3780636"/>
          </a:xfrm>
        </p:spPr>
      </p:pic>
    </p:spTree>
    <p:extLst>
      <p:ext uri="{BB962C8B-B14F-4D97-AF65-F5344CB8AC3E}">
        <p14:creationId xmlns:p14="http://schemas.microsoft.com/office/powerpoint/2010/main" val="22084627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Имплант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82603" y="2016693"/>
            <a:ext cx="5513584" cy="4135189"/>
          </a:xfrm>
        </p:spPr>
      </p:pic>
    </p:spTree>
    <p:extLst>
      <p:ext uri="{BB962C8B-B14F-4D97-AF65-F5344CB8AC3E}">
        <p14:creationId xmlns:p14="http://schemas.microsoft.com/office/powerpoint/2010/main" val="34066695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Пациент Р., после операции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11" y="1600200"/>
            <a:ext cx="3266378" cy="4525963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545" y="1600200"/>
            <a:ext cx="3295910" cy="4525963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98" y="404664"/>
            <a:ext cx="7799603" cy="626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Выводы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400" dirty="0"/>
              <a:t>1.	Печать точной 3D модели вертлужной впадины со всеми костными дефектами позволяет эффективно и точно спланировать реконструкцию и избежать потери интраоперационного времени.</a:t>
            </a:r>
          </a:p>
          <a:p>
            <a:pPr marL="457200" indent="-457200">
              <a:buAutoNum type="arabicPeriod" startAt="2"/>
            </a:pPr>
            <a:r>
              <a:rPr lang="ru-RU" sz="2400" dirty="0"/>
              <a:t>Недостатком является высокая стоимость печати имплантов и моделей.</a:t>
            </a:r>
          </a:p>
          <a:p>
            <a:pPr marL="457200" indent="-457200">
              <a:buAutoNum type="arabicPeriod" startAt="2"/>
            </a:pPr>
            <a:r>
              <a:rPr lang="ru-RU" sz="2400" dirty="0"/>
              <a:t>Дальнейшие разработки помогут решению вопроса лечения тяжелых пациентов с грубыми дефектами вертлужной впадины.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3734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5833_small_150x150.gif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1785918" y="571480"/>
            <a:ext cx="5738828" cy="5583725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СПАСИБО ЗА ВНИМАНИЕ</a:t>
            </a:r>
          </a:p>
        </p:txBody>
      </p:sp>
      <p:pic>
        <p:nvPicPr>
          <p:cNvPr id="7" name="Picture 8" descr="боткина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429123" y="2285992"/>
            <a:ext cx="4286280" cy="3214710"/>
          </a:xfrm>
        </p:spPr>
      </p:pic>
      <p:pic>
        <p:nvPicPr>
          <p:cNvPr id="8" name="Содержимое 5" descr="show.jpg"/>
          <p:cNvPicPr>
            <a:picLocks noGrp="1"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28596" y="2285992"/>
            <a:ext cx="3257544" cy="3205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Изображение 1" descr="../Картинки/для%20сайта%20мини__new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8229600" cy="122413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2267744" y="3717032"/>
            <a:ext cx="51125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/>
              <a:t>congress@travma.moscow</a:t>
            </a:r>
            <a:endParaRPr lang="ru-RU" sz="2800" dirty="0"/>
          </a:p>
          <a:p>
            <a:r>
              <a:rPr lang="en-GB" sz="2800" dirty="0" err="1"/>
              <a:t>yar.rukin</a:t>
            </a:r>
            <a:r>
              <a:rPr lang="en-US" sz="2800" dirty="0"/>
              <a:t>@gmail.com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603740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Ортопедия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Индивидуальные блоки для резекции при эндопротезировании коленного сустава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2624931"/>
            <a:ext cx="3810000" cy="2476500"/>
          </a:xfrm>
        </p:spPr>
      </p:pic>
    </p:spTree>
    <p:extLst>
      <p:ext uri="{BB962C8B-B14F-4D97-AF65-F5344CB8AC3E}">
        <p14:creationId xmlns:p14="http://schemas.microsoft.com/office/powerpoint/2010/main" val="377888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Замещение различных костей</a:t>
            </a:r>
          </a:p>
        </p:txBody>
      </p:sp>
      <p:pic>
        <p:nvPicPr>
          <p:cNvPr id="1026" name="Picture 2" descr="http://3d-expo.ru/sites/default/files/styles/w_220/public/2014/11/6/3d_printed_titanium_heel.jpg?itok=JxwtdYf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83010"/>
            <a:ext cx="2938391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683010"/>
            <a:ext cx="2304256" cy="17177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005064"/>
            <a:ext cx="2964883" cy="22322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005627"/>
            <a:ext cx="3546635" cy="225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368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</a:t>
            </a:r>
            <a:r>
              <a:rPr lang="en-GB" dirty="0"/>
              <a:t>D </a:t>
            </a:r>
            <a:r>
              <a:rPr lang="ru-RU" dirty="0"/>
              <a:t>импланты для эндопротезирования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715" y="1600200"/>
            <a:ext cx="5128569" cy="4525963"/>
          </a:xfrm>
        </p:spPr>
      </p:pic>
    </p:spTree>
    <p:extLst>
      <p:ext uri="{BB962C8B-B14F-4D97-AF65-F5344CB8AC3E}">
        <p14:creationId xmlns:p14="http://schemas.microsoft.com/office/powerpoint/2010/main" val="2736772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</a:t>
            </a:r>
            <a:r>
              <a:rPr lang="en-GB" dirty="0"/>
              <a:t>D – </a:t>
            </a:r>
            <a:r>
              <a:rPr lang="ru-RU" dirty="0"/>
              <a:t>печатные стельки</a:t>
            </a:r>
          </a:p>
        </p:txBody>
      </p:sp>
      <p:pic>
        <p:nvPicPr>
          <p:cNvPr id="2050" name="Picture 2" descr="http://3dwiki.ru/wp-content/uploads/2014/02/3d-pechatnie-ortopedicheskie-stelk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17638"/>
            <a:ext cx="6696744" cy="4393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Реконструктивная хирургия таза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Планирование сложных случаев - даже КТ и МРТ не всегда могут дать полноценную картину разрушения тазовой кости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21966" y="1600200"/>
            <a:ext cx="3091067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761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Реконструктивная хирургия таза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Операционная – не место для импровизации (</a:t>
            </a:r>
            <a:r>
              <a:rPr lang="en-GB" dirty="0"/>
              <a:t>M. Muller)</a:t>
            </a:r>
          </a:p>
          <a:p>
            <a:r>
              <a:rPr lang="ru-RU" dirty="0"/>
              <a:t>Предоперационное планирование – залог успешной операции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1579831"/>
            <a:ext cx="3345127" cy="4546332"/>
          </a:xfrm>
        </p:spPr>
      </p:pic>
    </p:spTree>
    <p:extLst>
      <p:ext uri="{BB962C8B-B14F-4D97-AF65-F5344CB8AC3E}">
        <p14:creationId xmlns:p14="http://schemas.microsoft.com/office/powerpoint/2010/main" val="4080297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Этапы изготовления импланта или модели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8107" y="1772816"/>
            <a:ext cx="8229600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676904"/>
      </p:ext>
    </p:extLst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6985</TotalTime>
  <Words>334</Words>
  <Application>Microsoft Office PowerPoint</Application>
  <PresentationFormat>Экран (4:3)</PresentationFormat>
  <Paragraphs>59</Paragraphs>
  <Slides>27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</vt:lpstr>
      <vt:lpstr>Calibri</vt:lpstr>
      <vt:lpstr>Garamond</vt:lpstr>
      <vt:lpstr>Myriad Pro Semibold</vt:lpstr>
      <vt:lpstr>Wingdings</vt:lpstr>
      <vt:lpstr>Оформление по умолчанию</vt:lpstr>
      <vt:lpstr>Первый Московский государственный медицинский университет им. И. М. Сеченова. ГКБ им. С. П. Боткина. Московский городской центр эндопротезирования костей и суставов.</vt:lpstr>
      <vt:lpstr>3D печать в медицине</vt:lpstr>
      <vt:lpstr>Ортопедия</vt:lpstr>
      <vt:lpstr>Замещение различных костей</vt:lpstr>
      <vt:lpstr>3D импланты для эндопротезирования</vt:lpstr>
      <vt:lpstr>3D – печатные стельки</vt:lpstr>
      <vt:lpstr>Реконструктивная хирургия таза</vt:lpstr>
      <vt:lpstr>Реконструктивная хирургия таза</vt:lpstr>
      <vt:lpstr>Этапы изготовления импланта или модели</vt:lpstr>
      <vt:lpstr>Программное обеспечение</vt:lpstr>
      <vt:lpstr>3D принтеры</vt:lpstr>
      <vt:lpstr>Планирование с печатью 3D модели</vt:lpstr>
      <vt:lpstr>Гипсовые 3D модели</vt:lpstr>
      <vt:lpstr>Пациентка Х. Л. А., 53 года</vt:lpstr>
      <vt:lpstr>Пациентка Х. Л. А., 53 года</vt:lpstr>
      <vt:lpstr>Пациентка Х. Л. А., 53 года</vt:lpstr>
      <vt:lpstr>Пациент Р. E. A., 37 лет</vt:lpstr>
      <vt:lpstr>Пациент Р. Е. А.</vt:lpstr>
      <vt:lpstr>Сегментация изображения</vt:lpstr>
      <vt:lpstr>Компьютерная модель</vt:lpstr>
      <vt:lpstr>Гипсовая модель</vt:lpstr>
      <vt:lpstr>Полимерная модель импланта</vt:lpstr>
      <vt:lpstr>Имплант</vt:lpstr>
      <vt:lpstr>Пациент Р., после операции</vt:lpstr>
      <vt:lpstr>Выводы</vt:lpstr>
      <vt:lpstr>СПАСИБО ЗА ВНИМАНИЕ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Yaroslav Rukin</cp:lastModifiedBy>
  <cp:revision>142</cp:revision>
  <cp:lastPrinted>1601-01-01T00:00:00Z</cp:lastPrinted>
  <dcterms:created xsi:type="dcterms:W3CDTF">1601-01-01T00:00:00Z</dcterms:created>
  <dcterms:modified xsi:type="dcterms:W3CDTF">2016-04-08T06:07:16Z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